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0"/>
  </p:notesMasterIdLst>
  <p:sldIdLst>
    <p:sldId id="260" r:id="rId2"/>
    <p:sldId id="259" r:id="rId3"/>
    <p:sldId id="263" r:id="rId4"/>
    <p:sldId id="264" r:id="rId5"/>
    <p:sldId id="256" r:id="rId6"/>
    <p:sldId id="257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E6087-0C3A-486F-BD71-A2902BCE3322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ED656-77B4-4363-B8AE-FA016758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94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ED656-77B4-4363-B8AE-FA0167587B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0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0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91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58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3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0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6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6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1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523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9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8103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65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8426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109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77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38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37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7%D0%B5%D0%BC%D0%BB%D1%8F" TargetMode="External"/><Relationship Id="rId2" Type="http://schemas.openxmlformats.org/officeDocument/2006/relationships/hyperlink" Target="https://ru.wikipedia.org/wiki/%D0%A1%D0%BD%D0%B5%D0%B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hyperlink" Target="https://ru.wikipedia.org/wiki/%D0%9C%D0%B5%D1%82%D0%B5%D0%BB%D1%8C" TargetMode="External"/><Relationship Id="rId4" Type="http://schemas.openxmlformats.org/officeDocument/2006/relationships/hyperlink" Target="https://ru.wikipedia.org/wiki/%D0%A1%D0%BD%D0%B5%D0%B3%D0%BE%D0%BF%D0%B0%D0%B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B%D1%8C%D0%B1%D0%B5%D0%B4%D0%BE" TargetMode="External"/><Relationship Id="rId7" Type="http://schemas.openxmlformats.org/officeDocument/2006/relationships/image" Target="../media/image2.jpg"/><Relationship Id="rId2" Type="http://schemas.openxmlformats.org/officeDocument/2006/relationships/hyperlink" Target="https://ru.wikipedia.org/wiki/%D0%9E%D1%82%D1%80%D0%B0%D0%B6%D0%B0%D1%82%D0%B5%D0%BB%D1%8C%D0%BD%D0%B0%D1%8F_%D1%81%D0%BF%D0%BE%D1%81%D0%BE%D0%B1%D0%BD%D0%BE%D1%81%D1%82%D1%8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2%D1%8B%D0%BC%D0%B5%D1%80%D0%B7%D0%B0%D0%BD%D0%B8%D0%B5_%D1%80%D0%B0%D1%81%D1%82%D0%B5%D0%BD%D0%B8%D0%B9" TargetMode="External"/><Relationship Id="rId5" Type="http://schemas.openxmlformats.org/officeDocument/2006/relationships/hyperlink" Target="https://ru.wikipedia.org/wiki/%D0%9E%D0%B7%D0%B8%D0%BC%D1%8B%D0%B5_%D0%BF%D0%BE%D1%81%D0%B5%D0%B2%D1%8B" TargetMode="External"/><Relationship Id="rId4" Type="http://schemas.openxmlformats.org/officeDocument/2006/relationships/hyperlink" Target="https://ru.wikipedia.org/wiki/%D0%A1%D0%BE%D0%BB%D0%BD%D0%B5%D1%87%D0%BD%D0%B0%D1%8F_%D1%80%D0%B0%D0%B4%D0%B8%D0%B0%D1%86%D0%B8%D1%8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lib.shpl.ru/ru/nodes/8773-voeykov-a-i-snezhnyy-pokrov-ego-vliyanie-na-pochvu-klimat-i-pogodu-i-sposoby-issledovaniya-spb-1889-zapiski-imp-rus-geogr-o-va-po-obsch-geogr-t-xviii-2#page/1/mode/grid/zoom/1" TargetMode="External"/><Relationship Id="rId2" Type="http://schemas.openxmlformats.org/officeDocument/2006/relationships/hyperlink" Target="https://ru.wikipedia.org/wiki/%D0%92%D0%BE%D0%B5%D0%B9%D0%BA%D0%BE%D0%B2,_%D0%90%D0%BB%D0%B5%D0%BA%D1%81%D0%B0%D0%BD%D0%B4%D1%80_%D0%98%D0%B2%D0%B0%D0%BD%D0%BE%D0%B2%D0%B8%D1%87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078" y="1915961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6600" dirty="0"/>
              <a:t>Тема 4</a:t>
            </a:r>
            <a:r>
              <a:rPr lang="ru-RU" sz="6600" dirty="0" smtClean="0"/>
              <a:t>. </a:t>
            </a:r>
            <a:r>
              <a:rPr lang="ru-RU" sz="6600" dirty="0"/>
              <a:t>Лекция </a:t>
            </a:r>
            <a:r>
              <a:rPr lang="ru-RU" sz="6600" dirty="0" smtClean="0"/>
              <a:t>4 </a:t>
            </a:r>
            <a:r>
              <a:rPr lang="ru-RU" sz="4800" dirty="0"/>
              <a:t>Образование и свойства снежного покрова.</a:t>
            </a:r>
          </a:p>
        </p:txBody>
      </p:sp>
    </p:spTree>
    <p:extLst>
      <p:ext uri="{BB962C8B-B14F-4D97-AF65-F5344CB8AC3E}">
        <p14:creationId xmlns:p14="http://schemas.microsoft.com/office/powerpoint/2010/main" val="374789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5616" y="1712731"/>
            <a:ext cx="96491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0" i="0" dirty="0" smtClean="0">
                <a:solidFill>
                  <a:srgbClr val="000000"/>
                </a:solidFill>
                <a:effectLst/>
              </a:rPr>
              <a:t>Зимой осадки выпадают преимущественно в виде снега, а на поверхности земли образуется снежный покров. Толщина снежного покрова очень изменчива и зависит от рельефа местности, ветра, наличия различных преград.</a:t>
            </a:r>
            <a:r>
              <a:rPr lang="ru-RU" sz="2000" b="1" dirty="0"/>
              <a:t>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955617" y="758001"/>
            <a:ext cx="8896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/>
              <a:t>Сне́жный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покро́в</a:t>
            </a:r>
            <a:r>
              <a:rPr lang="ru-RU" sz="2400" dirty="0" smtClean="0"/>
              <a:t> — слой </a:t>
            </a:r>
            <a:r>
              <a:rPr lang="ru-RU" sz="2400" dirty="0" smtClean="0">
                <a:hlinkClick r:id="rId2" tooltip="Снег"/>
              </a:rPr>
              <a:t>снега</a:t>
            </a:r>
            <a:r>
              <a:rPr lang="ru-RU" sz="2400" dirty="0" smtClean="0"/>
              <a:t> на поверхности </a:t>
            </a:r>
            <a:r>
              <a:rPr lang="ru-RU" sz="2400" dirty="0" smtClean="0">
                <a:hlinkClick r:id="rId3" tooltip="Земля"/>
              </a:rPr>
              <a:t>Земли</a:t>
            </a:r>
            <a:r>
              <a:rPr lang="ru-RU" sz="2400" dirty="0" smtClean="0"/>
              <a:t>, образовавшийся в результате </a:t>
            </a:r>
            <a:r>
              <a:rPr lang="ru-RU" sz="2400" dirty="0" smtClean="0">
                <a:hlinkClick r:id="rId4" tooltip="Снегопад"/>
              </a:rPr>
              <a:t>снегопадов</a:t>
            </a:r>
            <a:r>
              <a:rPr lang="ru-RU" sz="2400" dirty="0" smtClean="0"/>
              <a:t> и </a:t>
            </a:r>
            <a:r>
              <a:rPr lang="ru-RU" sz="2400" dirty="0" smtClean="0">
                <a:hlinkClick r:id="rId5" tooltip="Метель"/>
              </a:rPr>
              <a:t>метелей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16" y="3036170"/>
            <a:ext cx="9649195" cy="3821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744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97016" y="686724"/>
            <a:ext cx="573361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Снежный покров обладает малой плотностью, возрастающей со временем, особенно весной. </a:t>
            </a:r>
            <a:r>
              <a:rPr lang="ru-RU" b="0" i="0" u="none" strike="noStrike" dirty="0" smtClean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Отражательная способность"/>
              </a:rPr>
              <a:t>Отражательная способность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ru-RU" b="0" i="0" u="none" strike="noStrike" dirty="0" smtClean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Альбедо"/>
              </a:rPr>
              <a:t>альбедо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свежевыпавшего снега — 70—90 %, старого, тающего снега — 30—40 %.</a:t>
            </a:r>
            <a:endParaRPr lang="ru-RU" dirty="0" smtClean="0"/>
          </a:p>
          <a:p>
            <a:pPr algn="just"/>
            <a:r>
              <a:rPr lang="ru-RU" dirty="0" smtClean="0"/>
              <a:t>Снежный </a:t>
            </a:r>
            <a:r>
              <a:rPr lang="ru-RU" dirty="0"/>
              <a:t>покров сильно отражает </a:t>
            </a:r>
            <a:r>
              <a:rPr lang="ru-RU" dirty="0">
                <a:hlinkClick r:id="rId4" tooltip="Солнечная радиация"/>
              </a:rPr>
              <a:t>солнечную радиацию</a:t>
            </a:r>
            <a:r>
              <a:rPr lang="ru-RU" dirty="0"/>
              <a:t>, но предохраняет почву от чрезмерного выхолаживания, а </a:t>
            </a:r>
            <a:r>
              <a:rPr lang="ru-RU" dirty="0">
                <a:hlinkClick r:id="rId5" tooltip="Озимые посевы"/>
              </a:rPr>
              <a:t>озимые посевы</a:t>
            </a:r>
            <a:r>
              <a:rPr lang="ru-RU" dirty="0"/>
              <a:t> — от </a:t>
            </a:r>
            <a:r>
              <a:rPr lang="ru-RU" dirty="0">
                <a:hlinkClick r:id="rId6" tooltip="Вымерзание растений"/>
              </a:rPr>
              <a:t>вымерзания</a:t>
            </a:r>
            <a:r>
              <a:rPr lang="ru-RU" dirty="0"/>
              <a:t>; оказывает огромное влияние на климат, рельеф, питание рек и ледников, почвообразовательные процессы, жизнь растений и животных. В то же время снеговой покров может приводить к </a:t>
            </a:r>
            <a:r>
              <a:rPr lang="ru-RU" dirty="0" err="1"/>
              <a:t>выпреванию</a:t>
            </a:r>
            <a:r>
              <a:rPr lang="ru-RU" dirty="0"/>
              <a:t> </a:t>
            </a:r>
            <a:r>
              <a:rPr lang="ru-RU" dirty="0" smtClean="0"/>
              <a:t>растений.</a:t>
            </a:r>
          </a:p>
          <a:p>
            <a:pPr algn="just"/>
            <a:r>
              <a:rPr lang="ru-RU" dirty="0" smtClean="0"/>
              <a:t>Различают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временный снежный покров, </a:t>
            </a:r>
            <a:r>
              <a:rPr lang="ru-RU" dirty="0" err="1"/>
              <a:t>стаивающий</a:t>
            </a:r>
            <a:r>
              <a:rPr lang="ru-RU" dirty="0"/>
              <a:t> за несколько часов или дней после образования;</a:t>
            </a:r>
          </a:p>
          <a:p>
            <a:pPr algn="just"/>
            <a:r>
              <a:rPr lang="ru-RU" dirty="0"/>
              <a:t>устойчивый снежный покров, сохраняющийся в течение всей зимы или с небольшими перерывами.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22" y="686723"/>
            <a:ext cx="4762193" cy="5525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92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9577" y="856200"/>
            <a:ext cx="104887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Для определения плотности снежного покрова берут образец снега с помощью специального цилиндра - снегомера. Цилиндр погружают в снег, определяют высоту снежного покрова по шкале цилиндра, производят его взвешивание. Плотность определяется расчетом.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изучения распределения снега производят специальные снегомерные съемки на значительной площади и в большом количестве точек. Съемку проводят на трех участках. Участки выбирают на открытом месте (среди поля), в лесу (под кронами деревьев) и на лесной поляне. Эти участки остаются постоянными и на них в различных точках измеряют высоту снежного покрова и его плотность.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76" y="3164524"/>
            <a:ext cx="4993341" cy="3291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02"/>
          <a:stretch/>
        </p:blipFill>
        <p:spPr>
          <a:xfrm>
            <a:off x="6123672" y="3164524"/>
            <a:ext cx="5234611" cy="3291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840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D258D0AE-20DD-474D-AB52-5A7FE8EDF68B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5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631949" y="168916"/>
            <a:ext cx="978460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itchFamily="34" charset="0"/>
              </a:rPr>
              <a:t>Содержание автодорог в зимнее время</a:t>
            </a:r>
          </a:p>
        </p:txBody>
      </p:sp>
      <p:sp>
        <p:nvSpPr>
          <p:cNvPr id="11271" name="Прямоугольник 1"/>
          <p:cNvSpPr>
            <a:spLocks noChangeArrowheads="1"/>
          </p:cNvSpPr>
          <p:nvPr/>
        </p:nvSpPr>
        <p:spPr bwMode="auto">
          <a:xfrm>
            <a:off x="1806575" y="692150"/>
            <a:ext cx="8580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/>
              <a:t>      </a:t>
            </a:r>
          </a:p>
        </p:txBody>
      </p:sp>
      <p:pic>
        <p:nvPicPr>
          <p:cNvPr id="11272" name="Picture 12" descr="C:\Users\Kafedra_51\Desktop\Новый рисунок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692151"/>
            <a:ext cx="9784603" cy="3088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Прямоугольник 1"/>
          <p:cNvSpPr>
            <a:spLocks noChangeArrowheads="1"/>
          </p:cNvSpPr>
          <p:nvPr/>
        </p:nvSpPr>
        <p:spPr bwMode="auto">
          <a:xfrm rot="10800000" flipV="1">
            <a:off x="1631949" y="3842669"/>
            <a:ext cx="1020146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/>
              <a:t>     </a:t>
            </a:r>
            <a:r>
              <a:rPr lang="ru-RU" b="1" dirty="0"/>
              <a:t>Основные показатели уровня  зимнего содержания дорог</a:t>
            </a:r>
            <a:r>
              <a:rPr lang="ru-RU" dirty="0"/>
              <a:t>:</a:t>
            </a:r>
          </a:p>
          <a:p>
            <a:pPr>
              <a:defRPr/>
            </a:pPr>
            <a:r>
              <a:rPr lang="ru-RU" dirty="0"/>
              <a:t>     - ширина чистой от снега и льда поверхности дороги,  </a:t>
            </a:r>
            <a:r>
              <a:rPr lang="ru-RU" sz="2400" b="1" i="1" dirty="0"/>
              <a:t>В</a:t>
            </a:r>
            <a:r>
              <a:rPr lang="ru-RU" sz="1200" b="1" i="1" dirty="0"/>
              <a:t>1</a:t>
            </a:r>
            <a:r>
              <a:rPr lang="ru-RU" dirty="0"/>
              <a:t>;</a:t>
            </a:r>
          </a:p>
          <a:p>
            <a:pPr>
              <a:defRPr/>
            </a:pPr>
            <a:r>
              <a:rPr lang="ru-RU" dirty="0"/>
              <a:t>     - толщина слоя рыхлого снега на поверхности дороги, который накапливается с момента от начала снегопада (метели) до начала снегоочистки и в перерывах между проходами снегоочистительных машин, </a:t>
            </a:r>
            <a:r>
              <a:rPr lang="en-US" b="1" i="1" dirty="0"/>
              <a:t>h</a:t>
            </a:r>
            <a:r>
              <a:rPr lang="ru-RU" sz="1200" b="1" i="1" dirty="0"/>
              <a:t>р</a:t>
            </a:r>
            <a:r>
              <a:rPr lang="ru-RU" dirty="0"/>
              <a:t>; </a:t>
            </a:r>
          </a:p>
          <a:p>
            <a:pPr>
              <a:defRPr/>
            </a:pPr>
            <a:r>
              <a:rPr lang="ru-RU" dirty="0"/>
              <a:t>     - толщина уплотненного слоя снега (снежного наката) на проезжей части и обочинах, </a:t>
            </a:r>
            <a:r>
              <a:rPr lang="en-US" b="1" i="1" dirty="0"/>
              <a:t>h</a:t>
            </a:r>
            <a:r>
              <a:rPr lang="ru-RU" sz="1200" b="1" i="1" dirty="0"/>
              <a:t>о</a:t>
            </a:r>
            <a:r>
              <a:rPr lang="ru-RU" dirty="0"/>
              <a:t>; </a:t>
            </a:r>
          </a:p>
          <a:p>
            <a:pPr>
              <a:defRPr/>
            </a:pPr>
            <a:r>
              <a:rPr lang="ru-RU" dirty="0"/>
              <a:t>     - сроки очистки дороги от снега и ликвидации гололёда и зимней скользкости.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2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4E1CDBB4-8F6C-47F6-B6A4-3C23575C1FB9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6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12295" name="Прямоугольник 1"/>
          <p:cNvSpPr>
            <a:spLocks noChangeArrowheads="1"/>
          </p:cNvSpPr>
          <p:nvPr/>
        </p:nvSpPr>
        <p:spPr bwMode="auto">
          <a:xfrm>
            <a:off x="1334248" y="0"/>
            <a:ext cx="10642599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/>
              <a:t>ВЫСШИЙ УРОВЕНЬ ЗИМНЕГО СОДЕРЖАНИЯ АВТОДОРОГ:</a:t>
            </a:r>
          </a:p>
          <a:p>
            <a:pPr algn="just" eaLnBrk="1" hangingPunct="1"/>
            <a:r>
              <a:rPr lang="ru-RU" altLang="ru-RU" sz="1600" b="1" dirty="0"/>
              <a:t>      - обеспечение чистой сухой поверхности дороги, при котором толщина слоя снега на покрытии во время метелей и снегопадов не превышает 5 мм;</a:t>
            </a:r>
          </a:p>
          <a:p>
            <a:pPr algn="just" eaLnBrk="1" hangingPunct="1"/>
            <a:r>
              <a:rPr lang="ru-RU" altLang="ru-RU" sz="1600" b="1" dirty="0"/>
              <a:t>       - срок его удаления так же как удаления гололёда и зимней скользкости не превышает </a:t>
            </a:r>
          </a:p>
          <a:p>
            <a:pPr algn="just" eaLnBrk="1" hangingPunct="1"/>
            <a:r>
              <a:rPr lang="ru-RU" altLang="ru-RU" sz="1600" b="1" dirty="0"/>
              <a:t>1 ч после окончания снегопада, метели, гололёда</a:t>
            </a:r>
            <a:r>
              <a:rPr lang="ru-RU" altLang="ru-RU" sz="1600" dirty="0"/>
              <a:t>.</a:t>
            </a:r>
          </a:p>
          <a:p>
            <a:pPr algn="just" eaLnBrk="1" hangingPunct="1"/>
            <a:endParaRPr lang="ru-RU" altLang="ru-RU" sz="1600" dirty="0"/>
          </a:p>
          <a:p>
            <a:pPr algn="just" eaLnBrk="1" hangingPunct="1"/>
            <a:r>
              <a:rPr lang="ru-RU" altLang="ru-RU" sz="1600" dirty="0"/>
              <a:t>     На дорогах II категории  при сильном снегопаде экономически допустимо накопления слоя рыхлого снега толщиной более </a:t>
            </a:r>
            <a:r>
              <a:rPr lang="ru-RU" altLang="ru-RU" sz="1600" b="1" dirty="0"/>
              <a:t>10…15 мм</a:t>
            </a:r>
            <a:r>
              <a:rPr lang="ru-RU" altLang="ru-RU" sz="1600" dirty="0"/>
              <a:t>; на дорогах IV категории в этих условиях толщина слоя снега может быть  </a:t>
            </a:r>
            <a:r>
              <a:rPr lang="ru-RU" altLang="ru-RU" sz="1600" b="1" dirty="0"/>
              <a:t>до 50…60 мм</a:t>
            </a:r>
            <a:r>
              <a:rPr lang="ru-RU" altLang="ru-RU" sz="1600" dirty="0"/>
              <a:t>.</a:t>
            </a:r>
          </a:p>
          <a:p>
            <a:pPr algn="just" eaLnBrk="1" hangingPunct="1"/>
            <a:endParaRPr lang="ru-RU" altLang="ru-RU" sz="1600" dirty="0"/>
          </a:p>
          <a:p>
            <a:pPr algn="just" eaLnBrk="1" hangingPunct="1"/>
            <a:r>
              <a:rPr lang="ru-RU" altLang="ru-RU" sz="1600" dirty="0"/>
              <a:t>     Нормативные сроки ликвидации:</a:t>
            </a:r>
          </a:p>
          <a:p>
            <a:pPr algn="just" eaLnBrk="1" hangingPunct="1"/>
            <a:r>
              <a:rPr lang="ru-RU" altLang="ru-RU" sz="1600" b="1" dirty="0"/>
              <a:t>      - гололёда</a:t>
            </a:r>
            <a:r>
              <a:rPr lang="ru-RU" altLang="ru-RU" sz="1600" dirty="0"/>
              <a:t> - с момента его обнаружения и начала работы до полного удаления;</a:t>
            </a:r>
          </a:p>
          <a:p>
            <a:pPr algn="just" eaLnBrk="1" hangingPunct="1"/>
            <a:r>
              <a:rPr lang="ru-RU" altLang="ru-RU" sz="1600" b="1" dirty="0"/>
              <a:t>      - снежных отложений</a:t>
            </a:r>
            <a:r>
              <a:rPr lang="ru-RU" altLang="ru-RU" sz="1600" dirty="0"/>
              <a:t> - время с момента окончания снегопада или метели до полного удаления снега с проезжей части или доведения до допустимой ширины очистки и толщины.</a:t>
            </a:r>
          </a:p>
          <a:p>
            <a:pPr algn="just" eaLnBrk="1" hangingPunct="1"/>
            <a:endParaRPr lang="ru-RU" altLang="ru-RU" sz="1600" dirty="0"/>
          </a:p>
          <a:p>
            <a:pPr algn="just" eaLnBrk="1" hangingPunct="1"/>
            <a:r>
              <a:rPr lang="ru-RU" altLang="ru-RU" sz="1600" dirty="0"/>
              <a:t>     Группы автодорог по уровню зимнего содержания:</a:t>
            </a:r>
          </a:p>
          <a:p>
            <a:pPr algn="just" eaLnBrk="1" hangingPunct="1"/>
            <a:r>
              <a:rPr lang="ru-RU" altLang="ru-RU" sz="1600" b="1" dirty="0"/>
              <a:t>     - группа А</a:t>
            </a:r>
            <a:r>
              <a:rPr lang="ru-RU" altLang="ru-RU" sz="1600" dirty="0"/>
              <a:t> - дороги с чистой на всю ширину проезжей частью;</a:t>
            </a:r>
          </a:p>
          <a:p>
            <a:pPr algn="just" eaLnBrk="1" hangingPunct="1"/>
            <a:r>
              <a:rPr lang="ru-RU" altLang="ru-RU" sz="1600" b="1" dirty="0"/>
              <a:t>     - группа Б</a:t>
            </a:r>
            <a:r>
              <a:rPr lang="ru-RU" altLang="ru-RU" sz="1600" dirty="0"/>
              <a:t> - дороги с чистой серединой проезжей части;</a:t>
            </a:r>
          </a:p>
          <a:p>
            <a:pPr algn="just" eaLnBrk="1" hangingPunct="1"/>
            <a:r>
              <a:rPr lang="ru-RU" altLang="ru-RU" sz="1600" b="1" dirty="0"/>
              <a:t>     - группа В</a:t>
            </a:r>
            <a:r>
              <a:rPr lang="ru-RU" altLang="ru-RU" sz="1600" dirty="0"/>
              <a:t> - дороги с уплотнённым снегом на проезжей части.</a:t>
            </a:r>
          </a:p>
          <a:p>
            <a:pPr algn="just" eaLnBrk="1" hangingPunct="1"/>
            <a:endParaRPr lang="ru-RU" altLang="ru-RU" sz="1600" dirty="0"/>
          </a:p>
          <a:p>
            <a:pPr algn="just" eaLnBrk="1" hangingPunct="1"/>
            <a:r>
              <a:rPr lang="ru-RU" altLang="ru-RU" sz="1600" b="1" dirty="0"/>
              <a:t>       Правила содержания автодорог в зимнее время</a:t>
            </a:r>
            <a:r>
              <a:rPr lang="ru-RU" altLang="ru-RU" sz="1600" dirty="0"/>
              <a:t>:</a:t>
            </a:r>
          </a:p>
          <a:p>
            <a:pPr algn="just" eaLnBrk="1" hangingPunct="1"/>
            <a:r>
              <a:rPr lang="ru-RU" altLang="ru-RU" sz="1600" dirty="0"/>
              <a:t>      - расчистку дорог от выпадающего и приносимого к дороге снега необходимо производить на полную ширину земляного полотна;</a:t>
            </a:r>
          </a:p>
          <a:p>
            <a:pPr algn="just" eaLnBrk="1" hangingPunct="1"/>
            <a:r>
              <a:rPr lang="ru-RU" altLang="ru-RU" sz="1600" dirty="0"/>
              <a:t>       - ликвидацию зимней скользкости - на ширину проезжей части и краевых укрепительных </a:t>
            </a:r>
            <a:r>
              <a:rPr lang="ru-RU" altLang="ru-RU" sz="1600" dirty="0" smtClean="0"/>
              <a:t>полос.</a:t>
            </a:r>
          </a:p>
          <a:p>
            <a:pPr algn="just" eaLnBrk="1" hangingPunct="1"/>
            <a:r>
              <a:rPr lang="ru-RU" altLang="ru-RU" sz="1600" dirty="0" smtClean="0"/>
              <a:t>	Допустимо оставлять слой уплотненного снега небольшой толщины на покрытиях переходного типа и на грунтовых дорогах. Оставляемый на проезжей части и обочинах снег необходимо регулярно профилировать, чтобы предотвратить образование неровностей</a:t>
            </a:r>
          </a:p>
          <a:p>
            <a:pPr algn="just" eaLnBrk="1" hangingPunct="1"/>
            <a:endParaRPr lang="ru-RU" altLang="ru-RU" sz="1600" dirty="0"/>
          </a:p>
          <a:p>
            <a:pPr algn="just" eaLnBrk="1" hangingPunct="1"/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304537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3404" y="1340768"/>
            <a:ext cx="77048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Arial" charset="0"/>
              </a:rPr>
              <a:t>Список литературы :</a:t>
            </a:r>
            <a:endParaRPr lang="ru-RU" b="1" u="sng" dirty="0">
              <a:latin typeface="Arial" charset="0"/>
            </a:endParaRPr>
          </a:p>
          <a:p>
            <a:pPr>
              <a:defRPr/>
            </a:pPr>
            <a:endParaRPr lang="ru-RU" b="1" u="sng" dirty="0">
              <a:latin typeface="Arial" charset="0"/>
            </a:endParaRPr>
          </a:p>
          <a:p>
            <a:pPr>
              <a:defRPr/>
            </a:pPr>
            <a:r>
              <a:rPr lang="ru-RU" b="1" dirty="0">
                <a:latin typeface="Arial" charset="0"/>
              </a:rPr>
              <a:t>          </a:t>
            </a:r>
            <a:r>
              <a:rPr lang="ru-RU" b="1" dirty="0"/>
              <a:t> 1. Васильев А.П</a:t>
            </a:r>
            <a:r>
              <a:rPr lang="ru-RU" dirty="0"/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b="1" dirty="0"/>
              <a:t>           2. Васильев А.П. и др. </a:t>
            </a:r>
            <a:r>
              <a:rPr lang="ru-RU" dirty="0"/>
              <a:t>Строительство и реконструкция автомобильных дорог: Справочная энциклопедия дорожника (СЭД). Т. </a:t>
            </a:r>
            <a:r>
              <a:rPr lang="en-US" dirty="0"/>
              <a:t>I</a:t>
            </a:r>
            <a:r>
              <a:rPr lang="ru-RU" dirty="0"/>
              <a:t>  М.: </a:t>
            </a:r>
            <a:r>
              <a:rPr lang="ru-RU" dirty="0" err="1"/>
              <a:t>Информавтодор</a:t>
            </a:r>
            <a:r>
              <a:rPr lang="ru-RU" dirty="0"/>
              <a:t>, 2015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>
                <a:hlinkClick r:id="rId2" tooltip="Воейков, Александр Иванович"/>
              </a:rPr>
              <a:t>           3.Воейков </a:t>
            </a:r>
            <a:r>
              <a:rPr lang="ru-RU" dirty="0">
                <a:hlinkClick r:id="rId2" tooltip="Воейков, Александр Иванович"/>
              </a:rPr>
              <a:t>А. И.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Снежный покров, его влияние на почву, климат и погоду и способы исследования.</a:t>
            </a:r>
            <a:r>
              <a:rPr lang="ru-RU" dirty="0"/>
              <a:t> — СПб.: Тип. </a:t>
            </a:r>
            <a:r>
              <a:rPr lang="ru-RU" dirty="0" err="1"/>
              <a:t>Имп</a:t>
            </a:r>
            <a:r>
              <a:rPr lang="ru-RU" dirty="0"/>
              <a:t>. Акад. наук, 1889. — 213 c.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73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1704" y="1124744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Контрольные вопросы:</a:t>
            </a:r>
          </a:p>
          <a:p>
            <a:endParaRPr lang="ru-RU" sz="2400" dirty="0"/>
          </a:p>
          <a:p>
            <a:pPr marL="342900" indent="-342900">
              <a:buAutoNum type="arabicPeriod"/>
            </a:pPr>
            <a:r>
              <a:rPr lang="kk-KZ" sz="2400" dirty="0"/>
              <a:t>Что такое </a:t>
            </a:r>
            <a:r>
              <a:rPr lang="kk-KZ" sz="2400" dirty="0" smtClean="0"/>
              <a:t>снежный покров?</a:t>
            </a:r>
            <a:endParaRPr lang="kk-KZ" sz="2400" dirty="0"/>
          </a:p>
          <a:p>
            <a:pPr marL="342900" indent="-342900">
              <a:buAutoNum type="arabicPeriod"/>
            </a:pPr>
            <a:r>
              <a:rPr lang="kk-KZ" sz="2400" dirty="0"/>
              <a:t>Какие </a:t>
            </a:r>
            <a:r>
              <a:rPr lang="ru-RU" sz="2400" dirty="0" smtClean="0"/>
              <a:t>о</a:t>
            </a:r>
            <a:r>
              <a:rPr lang="ru-RU" sz="2400" dirty="0" smtClean="0"/>
              <a:t>сновные </a:t>
            </a:r>
            <a:r>
              <a:rPr lang="ru-RU" sz="2400" dirty="0"/>
              <a:t>показатели уровня  зимнего содержания дорог</a:t>
            </a:r>
            <a:r>
              <a:rPr lang="kk-KZ" sz="2400" dirty="0" smtClean="0"/>
              <a:t>?</a:t>
            </a:r>
            <a:endParaRPr lang="kk-KZ" sz="2400" dirty="0"/>
          </a:p>
          <a:p>
            <a:pPr marL="342900" indent="-342900">
              <a:buAutoNum type="arabicPeriod"/>
            </a:pPr>
            <a:r>
              <a:rPr lang="kk-KZ" sz="2400" dirty="0" smtClean="0"/>
              <a:t>Какие </a:t>
            </a:r>
            <a:r>
              <a:rPr lang="kk-KZ" sz="2400" smtClean="0"/>
              <a:t>высшие уровни зимнего содержания дорог </a:t>
            </a:r>
            <a:r>
              <a:rPr lang="kk-KZ" sz="2400" dirty="0" smtClean="0"/>
              <a:t>?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90482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</TotalTime>
  <Words>473</Words>
  <Application>Microsoft Office PowerPoint</Application>
  <PresentationFormat>Широкоэкранный</PresentationFormat>
  <Paragraphs>49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Tahoma</vt:lpstr>
      <vt:lpstr>Times New Roman</vt:lpstr>
      <vt:lpstr>Wingdings 3</vt:lpstr>
      <vt:lpstr>Легкий дым</vt:lpstr>
      <vt:lpstr>Тема 4. Лекция 4 Образование и свойства снежного покрова.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8</cp:revision>
  <dcterms:created xsi:type="dcterms:W3CDTF">2021-09-17T15:40:11Z</dcterms:created>
  <dcterms:modified xsi:type="dcterms:W3CDTF">2021-09-18T10:55:25Z</dcterms:modified>
</cp:coreProperties>
</file>